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300" r:id="rId3"/>
    <p:sldId id="257" r:id="rId4"/>
    <p:sldId id="301" r:id="rId5"/>
    <p:sldId id="306" r:id="rId6"/>
    <p:sldId id="305" r:id="rId7"/>
    <p:sldId id="304" r:id="rId8"/>
    <p:sldId id="303" r:id="rId9"/>
    <p:sldId id="309" r:id="rId10"/>
    <p:sldId id="311" r:id="rId11"/>
    <p:sldId id="310" r:id="rId12"/>
    <p:sldId id="308" r:id="rId13"/>
    <p:sldId id="312" r:id="rId14"/>
    <p:sldId id="315" r:id="rId15"/>
    <p:sldId id="316" r:id="rId16"/>
    <p:sldId id="314" r:id="rId17"/>
    <p:sldId id="317" r:id="rId18"/>
    <p:sldId id="320" r:id="rId19"/>
    <p:sldId id="319" r:id="rId20"/>
    <p:sldId id="318" r:id="rId21"/>
    <p:sldId id="282" r:id="rId22"/>
  </p:sldIdLst>
  <p:sldSz cx="12192000" cy="6858000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D0C9"/>
    <a:srgbClr val="F30DC7"/>
    <a:srgbClr val="FEF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981" autoAdjust="0"/>
  </p:normalViewPr>
  <p:slideViewPr>
    <p:cSldViewPr snapToGrid="0">
      <p:cViewPr>
        <p:scale>
          <a:sx n="122" d="100"/>
          <a:sy n="122" d="100"/>
        </p:scale>
        <p:origin x="-15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62309-177E-40B0-AA2B-5103F5556713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FC481-48FF-4A35-A73B-DE9280F0CC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81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7D03B-7126-4333-9D10-AFD3942B66CC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4082C-A2FA-4BA1-ADB6-6550A061B7C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53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79C9-D1B8-43BD-A69F-84576B3FA3B1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23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520E-C582-40FD-8D01-779849EE06BF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6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759E-FA96-4B73-ABDE-B04BC51F09C3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265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27E2A-7733-4DED-BA73-84A305AAF3BA}" type="datetime1">
              <a:rPr lang="en-US" smtClean="0"/>
              <a:t>9/28/2021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7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EB89E-9EF6-4708-8084-8753F827CA66}" type="datetime1">
              <a:rPr lang="en-US" smtClean="0"/>
              <a:t>9/28/2021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00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B308D-3CEB-49EE-9D64-9E16A9621A46}" type="datetime1">
              <a:rPr lang="en-US" smtClean="0"/>
              <a:t>9/28/2021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815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4BC3-5B65-42F8-9DBE-125B414711B9}" type="datetime1">
              <a:rPr lang="en-US" smtClean="0"/>
              <a:t>9/28/2021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30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76D0-BA40-4CD5-8316-F4498B74CAA0}" type="datetime1">
              <a:rPr lang="en-US" smtClean="0"/>
              <a:t>9/28/2021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85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56DD-40CE-40D9-ADE4-603AADFC6A33}" type="datetime1">
              <a:rPr lang="en-US" smtClean="0"/>
              <a:t>9/28/2021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30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8F1E-8EEA-4C54-96CF-AA05B9229570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025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67FDD-542F-4D1A-B8C0-25A00D75EB87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530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rgbClr val="F6D777"/>
            </a:gs>
            <a:gs pos="72000">
              <a:schemeClr val="accent3">
                <a:lumMod val="20000"/>
                <a:lumOff val="80000"/>
              </a:schemeClr>
            </a:gs>
            <a:gs pos="0">
              <a:srgbClr val="FFC000"/>
            </a:gs>
            <a:gs pos="0">
              <a:srgbClr val="C0000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6B09B-CA1B-4F0A-949A-D8A216D56705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373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dalyc.org/pdf/1590/159047933008.pdf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dalyc.org/pdf/1590/159047933008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2031" y="121858"/>
            <a:ext cx="5183010" cy="2313708"/>
          </a:xfrm>
        </p:spPr>
        <p:txBody>
          <a:bodyPr>
            <a:normAutofit/>
          </a:bodyPr>
          <a:lstStyle/>
          <a:p>
            <a:r>
              <a:rPr lang="es-AR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Actualización-Caso clínico</a:t>
            </a:r>
            <a:endParaRPr lang="en-US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35752" y="1788179"/>
            <a:ext cx="116857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314949" y="5665661"/>
            <a:ext cx="5600699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1400" b="1" dirty="0">
                <a:solidFill>
                  <a:srgbClr val="000000"/>
                </a:solidFill>
                <a:latin typeface="Arial"/>
                <a:ea typeface="Times New Roman" pitchFamily="18" charset="0"/>
                <a:cs typeface="Arial" pitchFamily="34" charset="0"/>
              </a:rPr>
              <a:t>Sociedad de Dermatología de la Ciudad de Buenos Aires                                                                                                                                                          </a:t>
            </a:r>
            <a:endParaRPr lang="es-AR" sz="1400" b="1" dirty="0">
              <a:solidFill>
                <a:srgbClr val="000000"/>
              </a:solidFill>
              <a:latin typeface="Arial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400" b="1" dirty="0">
                <a:solidFill>
                  <a:srgbClr val="000000"/>
                </a:solidFill>
                <a:latin typeface="Arial"/>
                <a:ea typeface="Times New Roman" pitchFamily="18" charset="0"/>
                <a:cs typeface="Arial" pitchFamily="34" charset="0"/>
              </a:rPr>
              <a:t>de la Asociación Médica Argentina (SDBA-AMA) </a:t>
            </a:r>
            <a:endParaRPr lang="es-ES" sz="1400" b="1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065482" y="546112"/>
            <a:ext cx="6438901" cy="181588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DERMATOLOGÍA. CURSO SUPERIOR INTENSIVO. Trienal. AMA</a:t>
            </a:r>
          </a:p>
          <a:p>
            <a:pPr lvl="0" algn="ctr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Curso que se realiza desde agosto 2008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Directora: Prof. Dra. Lidia Ester Valle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Secretarias: Dras. Carolina Pereira y Miriam Góngora </a:t>
            </a:r>
            <a:r>
              <a:rPr lang="es-ES" sz="16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Descarpontriez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Fecha: 09/03 al 23/11/21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Teóricos. Martes: 2° y 4°: 14:00 a 19:00 horas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Prácticos. 20 horas/semana  </a:t>
            </a:r>
            <a:r>
              <a:rPr lang="es-ES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s-AR" sz="1600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563490" y="2481806"/>
            <a:ext cx="6732815" cy="206210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DERMATOLOGÍA. CURSO SUPERIOR INTENSIVO. Trienal. MORÓN</a:t>
            </a:r>
          </a:p>
          <a:p>
            <a:pPr lvl="0" algn="ctr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Curso que se realiza desde agosto 2004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Directora: Prof. Dra. Lidia Ester Valle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Coordinadora: Dra. Mónica </a:t>
            </a:r>
            <a:r>
              <a:rPr lang="es-ES" sz="16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Artecona</a:t>
            </a: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Secretaria: Dra. Miriam Góngora </a:t>
            </a:r>
            <a:r>
              <a:rPr lang="es-ES" sz="16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Descarpontriez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Fecha: 12/03 al 26/11/21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Teóricos. Viernes: 2° y 4°: 14:00 a 19:00 horas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Prácticos. 20 horas/semana  </a:t>
            </a:r>
            <a:endParaRPr lang="es-AR" sz="1600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8833" y="5456682"/>
            <a:ext cx="4406165" cy="739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Rectángulo"/>
          <p:cNvSpPr/>
          <p:nvPr/>
        </p:nvSpPr>
        <p:spPr>
          <a:xfrm>
            <a:off x="1563488" y="4767247"/>
            <a:ext cx="8715345" cy="646331"/>
          </a:xfrm>
          <a:prstGeom prst="rect">
            <a:avLst/>
          </a:prstGeom>
          <a:ln w="127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s-ES" b="1" dirty="0"/>
              <a:t>Los teóricos de estos dos cursos, son presenciales, de 14:00 a 19:00 horas.  De continuar la pandemia, serán por zoom y/u otro medio; de 15:00 a 17:30 horas.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60049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12617" y="619879"/>
            <a:ext cx="5183010" cy="2313708"/>
          </a:xfrm>
        </p:spPr>
        <p:txBody>
          <a:bodyPr>
            <a:normAutofit/>
          </a:bodyPr>
          <a:lstStyle/>
          <a:p>
            <a:r>
              <a:rPr lang="es-AR" sz="29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Actualización-Caso clínico</a:t>
            </a:r>
            <a:endParaRPr lang="en-US" sz="29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2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277091" y="2180064"/>
            <a:ext cx="1165660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Ríos Barco LF, Vásquez Echeverri E, Mejía Arango MA y col. Incontinencia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Pigmenti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rara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genodermatosis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ligada con el cromosoma X. Reporte de un caso clínico.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Med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UPB 2016; 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(35): 52-56</a:t>
            </a:r>
          </a:p>
          <a:p>
            <a:r>
              <a:rPr lang="es-AR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</a:t>
            </a:r>
            <a:r>
              <a:rPr lang="es-AR" sz="2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www.redalyc.org/pdf/1590/159047933008.pdf</a:t>
            </a:r>
            <a:endParaRPr lang="es-AR" sz="26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Consulta: 15/09/2021</a:t>
            </a:r>
          </a:p>
          <a:p>
            <a:endParaRPr lang="es-AR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Presenta: Dra. Miriam Góngora </a:t>
            </a:r>
            <a:r>
              <a:rPr lang="es-A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Descarpontriez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80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739746" y="10308"/>
            <a:ext cx="45719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Incontinencia </a:t>
            </a:r>
            <a:r>
              <a:rPr lang="es-AR" sz="1900" b="1" dirty="0" err="1" smtClean="0"/>
              <a:t>Pigmenti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5081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cs typeface="Times New Roman" panose="02020603050405020304" pitchFamily="18" charset="0"/>
              </a:rPr>
              <a:t>RESUMEN</a:t>
            </a: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/>
              <a:t>La incontinencia </a:t>
            </a:r>
            <a:r>
              <a:rPr lang="es-ES_tradnl" sz="2400" dirty="0" err="1"/>
              <a:t>pigmenti</a:t>
            </a:r>
            <a:r>
              <a:rPr lang="es-ES_tradnl" sz="2400" dirty="0"/>
              <a:t> o síndrome de </a:t>
            </a:r>
            <a:r>
              <a:rPr lang="es-ES_tradnl" sz="2400" dirty="0" err="1"/>
              <a:t>Bloch-Sulberger</a:t>
            </a:r>
            <a:r>
              <a:rPr lang="es-ES_tradnl" sz="2400" dirty="0"/>
              <a:t>, es una </a:t>
            </a:r>
            <a:r>
              <a:rPr lang="es-ES_tradnl" sz="2400" dirty="0" err="1"/>
              <a:t>genodermatosis</a:t>
            </a:r>
            <a:r>
              <a:rPr lang="es-ES_tradnl" sz="2400" dirty="0"/>
              <a:t> rara causada por una mutación en el gen NEMO localizado en el cromosoma X.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Las </a:t>
            </a:r>
            <a:r>
              <a:rPr lang="es-ES_tradnl" sz="2400" dirty="0"/>
              <a:t>manifestaciones cutáneas son marcadoras de esta patología.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Se </a:t>
            </a:r>
            <a:r>
              <a:rPr lang="es-ES_tradnl" sz="2400" dirty="0"/>
              <a:t>presentan de forma temprana y cronológica.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El </a:t>
            </a:r>
            <a:r>
              <a:rPr lang="es-ES_tradnl" sz="2400" dirty="0"/>
              <a:t>compromiso extra cutáneo se presenta hasta en el 80 % de los casos.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07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739746" y="10308"/>
            <a:ext cx="45719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Incontinencia </a:t>
            </a:r>
            <a:r>
              <a:rPr lang="es-AR" sz="1900" b="1" dirty="0" err="1" smtClean="0"/>
              <a:t>Pigmenti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471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cs typeface="Times New Roman" panose="02020603050405020304" pitchFamily="18" charset="0"/>
              </a:rPr>
              <a:t>RESUMEN</a:t>
            </a: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/>
              <a:t>Las alteraciones neurológicas y oftalmológicas son marcadores del pronóstico porque tienen el potencial de producir secuelas irreversibles.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/>
              <a:t>Se presenta el caso de una paciente que desde el primer día de vida inició con lesiones cutáneas, con la evolución desarrollaron características clásicas de una incontinencia </a:t>
            </a:r>
            <a:r>
              <a:rPr lang="es-ES_tradnl" sz="2400" dirty="0" err="1"/>
              <a:t>pigmenti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Se </a:t>
            </a:r>
            <a:r>
              <a:rPr lang="es-ES_tradnl" sz="2400" dirty="0"/>
              <a:t>resalta el compromiso familiar asociado, el compromiso neurológico extenso y la importancia de un manejo multidisciplinario.</a:t>
            </a:r>
            <a:endParaRPr lang="en-US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04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739746" y="10308"/>
            <a:ext cx="45719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Incontinencia </a:t>
            </a:r>
            <a:r>
              <a:rPr lang="es-AR" sz="1900" b="1" dirty="0" err="1" smtClean="0"/>
              <a:t>Pigmenti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557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/>
              <a:t>INTRODUCCIÓN</a:t>
            </a:r>
          </a:p>
          <a:p>
            <a:pPr algn="just"/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/>
              <a:t>La incontinencia </a:t>
            </a:r>
            <a:r>
              <a:rPr lang="es-ES_tradnl" sz="2400" dirty="0" err="1"/>
              <a:t>pigmenti</a:t>
            </a:r>
            <a:r>
              <a:rPr lang="es-ES_tradnl" sz="2400" dirty="0"/>
              <a:t> es una dermatosis rara causada por una mutación en el gen NEMO localizado en el locus Xq28.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En </a:t>
            </a:r>
            <a:r>
              <a:rPr lang="es-ES_tradnl" sz="2400" dirty="0"/>
              <a:t>varones </a:t>
            </a:r>
            <a:r>
              <a:rPr lang="es-ES_tradnl" sz="2400" dirty="0" smtClean="0"/>
              <a:t>generalmente </a:t>
            </a:r>
            <a:r>
              <a:rPr lang="es-ES_tradnl" sz="2400" dirty="0"/>
              <a:t>es letal en el periodo prenatal.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En </a:t>
            </a:r>
            <a:r>
              <a:rPr lang="es-ES_tradnl" sz="2400" dirty="0"/>
              <a:t>mujeres el fenotipo y la gravedad del cuadro clínico son muy variables.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Hasta </a:t>
            </a:r>
            <a:r>
              <a:rPr lang="es-ES_tradnl" sz="2400" dirty="0"/>
              <a:t>la fecha hay aproximadamente 800 casos </a:t>
            </a:r>
            <a:r>
              <a:rPr lang="es-ES_tradnl" sz="2400" dirty="0" smtClean="0"/>
              <a:t>registrados </a:t>
            </a:r>
            <a:r>
              <a:rPr lang="es-ES_tradnl" sz="2400" dirty="0"/>
              <a:t>en el mundo y en el 50 </a:t>
            </a:r>
            <a:r>
              <a:rPr lang="es-ES_tradnl" sz="2400" dirty="0" smtClean="0"/>
              <a:t>- </a:t>
            </a:r>
            <a:r>
              <a:rPr lang="es-ES_tradnl" sz="2400" dirty="0"/>
              <a:t>96% de ellos hay historia familiar de esta patología.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Las </a:t>
            </a:r>
            <a:r>
              <a:rPr lang="es-ES_tradnl" sz="2400" dirty="0"/>
              <a:t>manifestaciones cutáneas son sugestivas de esta enfermedad y generalmente aparecen en una secuencia cronológica característica por su progresión en cuatro estadios: vesicular, verrugoso, </a:t>
            </a:r>
            <a:r>
              <a:rPr lang="es-ES_tradnl" sz="2400" dirty="0" err="1"/>
              <a:t>hiperpigmentado</a:t>
            </a:r>
            <a:r>
              <a:rPr lang="es-ES_tradnl" sz="2400" dirty="0"/>
              <a:t> e </a:t>
            </a:r>
            <a:r>
              <a:rPr lang="es-ES_tradnl" sz="2400" dirty="0" err="1"/>
              <a:t>hipopigmentado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Las </a:t>
            </a:r>
            <a:r>
              <a:rPr lang="es-ES_tradnl" sz="2400" dirty="0"/>
              <a:t>manifestaciones extra cutáneas se presentan hasta en el 80 % de los casos.</a:t>
            </a:r>
            <a:endParaRPr lang="en-US" sz="2400" dirty="0"/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17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739746" y="10308"/>
            <a:ext cx="45719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Incontinencia </a:t>
            </a:r>
            <a:r>
              <a:rPr lang="es-AR" sz="1900" b="1" dirty="0" err="1" smtClean="0"/>
              <a:t>Pigmenti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278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Paciente </a:t>
            </a:r>
            <a:r>
              <a:rPr lang="es-ES_tradnl" sz="2400" dirty="0"/>
              <a:t>de sexo femenino de un día de nacida, producto del cuarto embarazo de madre de 19 años con 2 abortos previos, sin antecedentes patológicos. </a:t>
            </a:r>
            <a:endParaRPr lang="es-ES_tradnl" sz="2400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Cesárea </a:t>
            </a:r>
            <a:r>
              <a:rPr lang="es-ES_tradnl" sz="2400" dirty="0"/>
              <a:t>a las 40 semanas sin complicaciones, con control prenatal normal. </a:t>
            </a:r>
            <a:endParaRPr lang="es-ES_tradnl" sz="2400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Al </a:t>
            </a:r>
            <a:r>
              <a:rPr lang="es-ES_tradnl" sz="2400" dirty="0"/>
              <a:t>examen físico se observan placas de color café claro con descamación fina y algunas vesículas con contenido amarillo que afectaban las cuatro extremidades. </a:t>
            </a: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576" y="3492735"/>
            <a:ext cx="3964335" cy="323294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73934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739746" y="10308"/>
            <a:ext cx="45719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Incontinencia </a:t>
            </a:r>
            <a:r>
              <a:rPr lang="es-AR" sz="1900" b="1" dirty="0" err="1" smtClean="0"/>
              <a:t>Pigmenti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426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/>
              <a:t>Se diagnostica melanosis </a:t>
            </a:r>
            <a:r>
              <a:rPr lang="es-ES_tradnl" sz="2400" dirty="0" err="1"/>
              <a:t>pustular</a:t>
            </a:r>
            <a:r>
              <a:rPr lang="es-ES_tradnl" sz="2400" dirty="0"/>
              <a:t> transitoria del recién nacido.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Se </a:t>
            </a:r>
            <a:r>
              <a:rPr lang="es-ES_tradnl" sz="2400" dirty="0"/>
              <a:t>da de alta con cuidados generales de la piel y aplicación de vaselina hasta resolución de las lesiones.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Cuatro </a:t>
            </a:r>
            <a:r>
              <a:rPr lang="es-ES_tradnl" sz="2400" dirty="0"/>
              <a:t>días después reingresa por presencia de cianosis asociada con apneas y episodios convulsivos, empeoramiento de la lesiones de la piel y compromiso del cuero cabelludo.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Al </a:t>
            </a:r>
            <a:r>
              <a:rPr lang="es-ES_tradnl" sz="2400" dirty="0"/>
              <a:t>examen </a:t>
            </a:r>
            <a:r>
              <a:rPr lang="es-ES_tradnl" sz="2400" dirty="0" smtClean="0"/>
              <a:t>físico presentaba </a:t>
            </a:r>
            <a:r>
              <a:rPr lang="es-ES_tradnl" sz="2400" dirty="0"/>
              <a:t>placas eritematosas infiltradas con algunas vesículas con contenido amarillo que comprometían extremidades; en miembro superior izquierdo con placas de color café claro algunas con disposición lineal y descamación en la superficie. </a:t>
            </a: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2213" y="4907197"/>
            <a:ext cx="3310187" cy="195080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06968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739746" y="10308"/>
            <a:ext cx="45719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Incontinencia </a:t>
            </a:r>
            <a:r>
              <a:rPr lang="es-AR" sz="1900" b="1" dirty="0" err="1" smtClean="0"/>
              <a:t>Pigmenti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2341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/>
              <a:t>En cuero cabelludo </a:t>
            </a:r>
            <a:r>
              <a:rPr lang="es-ES_tradnl" sz="2400" dirty="0" smtClean="0"/>
              <a:t>presentaba </a:t>
            </a:r>
            <a:r>
              <a:rPr lang="es-ES_tradnl" sz="2400" dirty="0"/>
              <a:t>placa alopécica extensa con eritema y descamación fina en el </a:t>
            </a:r>
            <a:r>
              <a:rPr lang="es-ES_tradnl" sz="2400" dirty="0" err="1" smtClean="0"/>
              <a:t>vértex</a:t>
            </a:r>
            <a:r>
              <a:rPr lang="es-ES_tradnl" sz="2400" dirty="0"/>
              <a:t>. </a:t>
            </a: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/>
              <a:t>Se interna la paciente </a:t>
            </a:r>
            <a:r>
              <a:rPr lang="es-ES_tradnl" sz="2400" dirty="0" smtClean="0"/>
              <a:t>en </a:t>
            </a:r>
            <a:r>
              <a:rPr lang="es-ES_tradnl" sz="2400" dirty="0"/>
              <a:t>unidad de cuidados intensivos neonatales, es evaluada por pediatría, neurología pediátrica y dermatología, con impresión diagnóstica de síndrome </a:t>
            </a:r>
            <a:r>
              <a:rPr lang="es-ES_tradnl" sz="2400" dirty="0" err="1"/>
              <a:t>neurocutáneo</a:t>
            </a:r>
            <a:r>
              <a:rPr lang="es-ES_tradnl" sz="2400" dirty="0"/>
              <a:t> en estudio y una infección por herpes virus interrogada.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Se </a:t>
            </a:r>
            <a:r>
              <a:rPr lang="es-ES_tradnl" sz="2400" dirty="0"/>
              <a:t>indica </a:t>
            </a:r>
            <a:r>
              <a:rPr lang="es-ES_tradnl" sz="2400" dirty="0" err="1" smtClean="0"/>
              <a:t>aciclovir</a:t>
            </a:r>
            <a:r>
              <a:rPr lang="es-ES_tradnl" sz="2400" dirty="0" smtClean="0"/>
              <a:t> </a:t>
            </a:r>
            <a:r>
              <a:rPr lang="es-ES_tradnl" sz="2400" dirty="0"/>
              <a:t>intravenoso previa toma de exámenes </a:t>
            </a:r>
            <a:r>
              <a:rPr lang="es-ES_tradnl" sz="2400" dirty="0" smtClean="0"/>
              <a:t>paraclínicos. </a:t>
            </a: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448" y="1597007"/>
            <a:ext cx="3354297" cy="276701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84201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739746" y="10308"/>
            <a:ext cx="45719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Incontinencia </a:t>
            </a:r>
            <a:r>
              <a:rPr lang="es-AR" sz="1900" b="1" dirty="0" err="1" smtClean="0"/>
              <a:t>Pigmenti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478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/>
              <a:t>Test de </a:t>
            </a:r>
            <a:r>
              <a:rPr lang="es-ES_tradnl" sz="2400" dirty="0" err="1"/>
              <a:t>Zanck</a:t>
            </a:r>
            <a:r>
              <a:rPr lang="es-ES_tradnl" sz="2400" dirty="0"/>
              <a:t> negativo, hemograma y hemocultivos normales, </a:t>
            </a:r>
            <a:r>
              <a:rPr lang="es-ES_tradnl" sz="2400" dirty="0" err="1"/>
              <a:t>urocultivo</a:t>
            </a:r>
            <a:r>
              <a:rPr lang="es-ES_tradnl" sz="2400" dirty="0"/>
              <a:t> normal, </a:t>
            </a:r>
            <a:r>
              <a:rPr lang="es-ES_tradnl" sz="2400" dirty="0" err="1"/>
              <a:t>IgM</a:t>
            </a:r>
            <a:r>
              <a:rPr lang="es-ES_tradnl" sz="2400" dirty="0"/>
              <a:t> para </a:t>
            </a:r>
            <a:r>
              <a:rPr lang="es-ES_tradnl" sz="2400" dirty="0" err="1"/>
              <a:t>citomegalovirus</a:t>
            </a:r>
            <a:r>
              <a:rPr lang="es-ES_tradnl" sz="2400" dirty="0"/>
              <a:t> (CMV) no reactiva, VIH negativo y líquido cefalorraquídeo (LCR) sin alteraciones en reacción en cadena de la polimerasa (PCR) para CMV y herpes virus normal.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La </a:t>
            </a:r>
            <a:r>
              <a:rPr lang="es-ES_tradnl" sz="2400" dirty="0"/>
              <a:t>resonancia magnética nuclear (RMN) cerebral mostró áreas de </a:t>
            </a:r>
            <a:r>
              <a:rPr lang="es-ES_tradnl" sz="2400" dirty="0" err="1"/>
              <a:t>encefalomalacia</a:t>
            </a:r>
            <a:r>
              <a:rPr lang="es-ES_tradnl" sz="2400" dirty="0"/>
              <a:t> y </a:t>
            </a:r>
            <a:r>
              <a:rPr lang="es-ES_tradnl" sz="2400" dirty="0" err="1"/>
              <a:t>gliosis</a:t>
            </a:r>
            <a:r>
              <a:rPr lang="es-ES_tradnl" sz="2400" dirty="0"/>
              <a:t> que </a:t>
            </a:r>
            <a:r>
              <a:rPr lang="es-ES_tradnl" sz="2400" dirty="0" smtClean="0"/>
              <a:t>afectaban </a:t>
            </a:r>
            <a:r>
              <a:rPr lang="es-ES_tradnl" sz="2400" dirty="0"/>
              <a:t>los lóbulos frontales </a:t>
            </a:r>
            <a:r>
              <a:rPr lang="es-ES_tradnl" sz="2400" dirty="0" smtClean="0"/>
              <a:t>bilaterales </a:t>
            </a:r>
            <a:r>
              <a:rPr lang="es-ES_tradnl" sz="2400" dirty="0"/>
              <a:t>y los </a:t>
            </a:r>
            <a:r>
              <a:rPr lang="es-ES_tradnl" sz="2400" dirty="0" err="1"/>
              <a:t>parieto</a:t>
            </a:r>
            <a:r>
              <a:rPr lang="es-ES_tradnl" sz="2400" dirty="0"/>
              <a:t>-temporales izquierdos y sin malformación </a:t>
            </a:r>
            <a:r>
              <a:rPr lang="es-ES_tradnl" sz="2400" dirty="0" err="1"/>
              <a:t>arteriovenosa</a:t>
            </a:r>
            <a:r>
              <a:rPr lang="es-ES_tradnl" sz="2400" dirty="0"/>
              <a:t> asociada</a:t>
            </a:r>
            <a:r>
              <a:rPr lang="es-ES_tradnl" sz="2400" dirty="0" smtClean="0"/>
              <a:t>.</a:t>
            </a: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95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739746" y="10308"/>
            <a:ext cx="45719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Incontinencia </a:t>
            </a:r>
            <a:r>
              <a:rPr lang="es-AR" sz="1900" b="1" dirty="0" err="1" smtClean="0"/>
              <a:t>Pigmenti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2418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/>
              <a:t>La biopsia de piel </a:t>
            </a:r>
            <a:r>
              <a:rPr lang="es-ES_tradnl" sz="2400" dirty="0" smtClean="0"/>
              <a:t>mostró, </a:t>
            </a:r>
            <a:r>
              <a:rPr lang="es-ES_tradnl" sz="2400" dirty="0"/>
              <a:t>en la </a:t>
            </a:r>
            <a:r>
              <a:rPr lang="es-ES_tradnl" sz="2400" dirty="0" smtClean="0"/>
              <a:t>epidermis, presencia </a:t>
            </a:r>
            <a:r>
              <a:rPr lang="es-ES_tradnl" sz="2400" dirty="0"/>
              <a:t>de vesículas con </a:t>
            </a:r>
            <a:r>
              <a:rPr lang="es-ES_tradnl" sz="2400" dirty="0" err="1" smtClean="0"/>
              <a:t>eosinófilos</a:t>
            </a:r>
            <a:r>
              <a:rPr lang="es-ES_tradnl" sz="2400" dirty="0" smtClean="0"/>
              <a:t> </a:t>
            </a:r>
            <a:r>
              <a:rPr lang="es-ES_tradnl" sz="2400" dirty="0"/>
              <a:t>en su interior y en la </a:t>
            </a:r>
            <a:r>
              <a:rPr lang="es-ES_tradnl" sz="2400" dirty="0" smtClean="0"/>
              <a:t>dermis, </a:t>
            </a:r>
            <a:r>
              <a:rPr lang="es-ES_tradnl" sz="2400" dirty="0"/>
              <a:t>infiltrado inflamatorio linfocitario </a:t>
            </a:r>
            <a:r>
              <a:rPr lang="es-ES_tradnl" sz="2400" dirty="0" err="1"/>
              <a:t>perivascular</a:t>
            </a:r>
            <a:r>
              <a:rPr lang="es-ES_tradnl" sz="2400" dirty="0"/>
              <a:t> superficial.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Estos </a:t>
            </a:r>
            <a:r>
              <a:rPr lang="es-ES_tradnl" sz="2400" dirty="0"/>
              <a:t>hallazgos sugieren incontinencia </a:t>
            </a:r>
            <a:r>
              <a:rPr lang="es-ES_tradnl" sz="2400" dirty="0" err="1"/>
              <a:t>pigmenti</a:t>
            </a:r>
            <a:r>
              <a:rPr lang="es-ES_tradnl" sz="2400" dirty="0"/>
              <a:t> en fase vesicular</a:t>
            </a:r>
            <a:r>
              <a:rPr lang="es-ES_tradnl" sz="2400" dirty="0" smtClean="0"/>
              <a:t>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469" y="2490222"/>
            <a:ext cx="5811061" cy="404869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11227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739746" y="10308"/>
            <a:ext cx="45719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Incontinencia </a:t>
            </a:r>
            <a:r>
              <a:rPr lang="es-AR" sz="1900" b="1" dirty="0" err="1" smtClean="0"/>
              <a:t>Pigmenti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11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463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/>
              <a:t>Se re-interroga a la madre de la paciente y refiere antecedente de incontinencia </a:t>
            </a:r>
            <a:r>
              <a:rPr lang="es-ES_tradnl" sz="2400" dirty="0" err="1"/>
              <a:t>pigmenti</a:t>
            </a:r>
            <a:r>
              <a:rPr lang="es-ES_tradnl" sz="2400" dirty="0"/>
              <a:t> en su otra hija y en la tía materna.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Se </a:t>
            </a:r>
            <a:r>
              <a:rPr lang="es-ES_tradnl" sz="2400" dirty="0"/>
              <a:t>diagnostica incontinencia </a:t>
            </a:r>
            <a:r>
              <a:rPr lang="es-ES_tradnl" sz="2400" dirty="0" err="1"/>
              <a:t>pigmenti</a:t>
            </a:r>
            <a:r>
              <a:rPr lang="es-ES_tradnl" sz="2400" dirty="0"/>
              <a:t> con compromiso neurológico grave, se indica evaluación por oftalmología que descarta el compromiso ocular.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Después </a:t>
            </a:r>
            <a:r>
              <a:rPr lang="es-ES_tradnl" sz="2400" dirty="0"/>
              <a:t>de alcanzar la estabilidad clínica de la paciente se da de alta.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Se </a:t>
            </a:r>
            <a:r>
              <a:rPr lang="es-ES_tradnl" sz="2400" dirty="0"/>
              <a:t>indica ácido acetil salicílico, terapia anticonvulsivante, tratamiento para las lesiones de piel, tipificación </a:t>
            </a:r>
            <a:r>
              <a:rPr lang="es-ES_tradnl" sz="2400" dirty="0" smtClean="0"/>
              <a:t>genética, </a:t>
            </a:r>
            <a:r>
              <a:rPr lang="es-ES_tradnl" sz="2400" dirty="0"/>
              <a:t>potenciales evocados auditivos-emisiones </a:t>
            </a:r>
            <a:r>
              <a:rPr lang="es-ES_tradnl" sz="2400" dirty="0" err="1"/>
              <a:t>otoacústicas</a:t>
            </a:r>
            <a:r>
              <a:rPr lang="es-ES_tradnl" sz="2400" dirty="0"/>
              <a:t>, terapia física, evaluación a su hermana y control por neurología pediátrica, oftalmología y dermatología.</a:t>
            </a: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17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739746" y="10308"/>
            <a:ext cx="45719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Incontinencia </a:t>
            </a:r>
            <a:r>
              <a:rPr lang="es-AR" sz="1900" b="1" dirty="0" err="1" smtClean="0"/>
              <a:t>Pigmenti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2865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/>
              <a:t>A los dos meses del nacimiento, la paciente ingresa a urgencias por episodios convulsivos </a:t>
            </a:r>
            <a:r>
              <a:rPr lang="es-ES_tradnl" sz="2400" dirty="0" smtClean="0"/>
              <a:t>asociados </a:t>
            </a:r>
            <a:r>
              <a:rPr lang="es-ES_tradnl" sz="2400" dirty="0"/>
              <a:t>con aumento progresivo de las lesiones en piel.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Al </a:t>
            </a:r>
            <a:r>
              <a:rPr lang="es-ES_tradnl" sz="2400" dirty="0"/>
              <a:t>examen </a:t>
            </a:r>
            <a:r>
              <a:rPr lang="es-ES_tradnl" sz="2400" dirty="0" smtClean="0"/>
              <a:t>físico presentaba múltiples </a:t>
            </a:r>
            <a:r>
              <a:rPr lang="es-ES_tradnl" sz="2400" dirty="0"/>
              <a:t>erosiones que </a:t>
            </a:r>
            <a:r>
              <a:rPr lang="es-ES_tradnl" sz="2400" dirty="0" smtClean="0"/>
              <a:t>afectaban </a:t>
            </a:r>
            <a:r>
              <a:rPr lang="es-ES_tradnl" sz="2400" dirty="0"/>
              <a:t>fundamentalmente extremidades y placas gruesas de aspecto verrugoso de color amarillo-grisáceo, que </a:t>
            </a:r>
            <a:r>
              <a:rPr lang="es-ES_tradnl" sz="2400" dirty="0" smtClean="0"/>
              <a:t>predominaban </a:t>
            </a:r>
            <a:r>
              <a:rPr lang="es-ES_tradnl" sz="2400" dirty="0"/>
              <a:t>en los miembros inferiores.</a:t>
            </a:r>
            <a:endParaRPr lang="en-US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087" y="3045711"/>
            <a:ext cx="3449549" cy="366729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66527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739746" y="10308"/>
            <a:ext cx="45719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Incontinencia </a:t>
            </a:r>
            <a:r>
              <a:rPr lang="es-AR" sz="1900" b="1" dirty="0" err="1" smtClean="0"/>
              <a:t>Pigmenti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3896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/>
              <a:t>La incontinencia </a:t>
            </a:r>
            <a:r>
              <a:rPr lang="es-ES_tradnl" sz="2400" dirty="0" err="1"/>
              <a:t>pigmenti</a:t>
            </a:r>
            <a:r>
              <a:rPr lang="es-ES_tradnl" sz="2400" dirty="0"/>
              <a:t> es una </a:t>
            </a:r>
            <a:r>
              <a:rPr lang="es-ES_tradnl" sz="2400" dirty="0" err="1"/>
              <a:t>genodermatosis</a:t>
            </a:r>
            <a:r>
              <a:rPr lang="es-ES_tradnl" sz="2400" dirty="0"/>
              <a:t> causada por una mutación en el gen NEMO localizado en el locus Xq28.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Fue </a:t>
            </a:r>
            <a:r>
              <a:rPr lang="es-ES_tradnl" sz="2400" dirty="0"/>
              <a:t>descrita por </a:t>
            </a:r>
            <a:r>
              <a:rPr lang="es-ES_tradnl" sz="2400" dirty="0" err="1"/>
              <a:t>Garrod</a:t>
            </a:r>
            <a:r>
              <a:rPr lang="es-ES_tradnl" sz="2400" dirty="0"/>
              <a:t> en 1906 y luego definida por </a:t>
            </a:r>
            <a:r>
              <a:rPr lang="es-ES_tradnl" sz="2400" dirty="0" err="1"/>
              <a:t>Bloch</a:t>
            </a:r>
            <a:r>
              <a:rPr lang="es-ES_tradnl" sz="2400" dirty="0"/>
              <a:t> en 1926 y </a:t>
            </a:r>
            <a:r>
              <a:rPr lang="es-ES_tradnl" sz="2400" dirty="0" err="1"/>
              <a:t>Sulzberger</a:t>
            </a:r>
            <a:r>
              <a:rPr lang="es-ES_tradnl" sz="2400" dirty="0"/>
              <a:t> en 1928 como </a:t>
            </a:r>
            <a:r>
              <a:rPr lang="es-ES_tradnl" sz="2400" i="1" dirty="0"/>
              <a:t>incontinencia </a:t>
            </a:r>
            <a:r>
              <a:rPr lang="es-ES_tradnl" sz="2400" i="1" dirty="0" err="1"/>
              <a:t>pigmenti</a:t>
            </a:r>
            <a:r>
              <a:rPr lang="es-ES_tradnl" sz="2400" dirty="0"/>
              <a:t>, basados en los hallazgos histopatológicos característicos pero no </a:t>
            </a:r>
            <a:r>
              <a:rPr lang="es-ES_tradnl" sz="2400" dirty="0" smtClean="0"/>
              <a:t>patognomónicos, </a:t>
            </a:r>
            <a:r>
              <a:rPr lang="es-ES_tradnl" sz="2400" dirty="0"/>
              <a:t>de las lesiones cutáneas de la tercera fase de la enfermedad.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Debido </a:t>
            </a:r>
            <a:r>
              <a:rPr lang="es-ES_tradnl" sz="2400" dirty="0"/>
              <a:t>a que esta entidad afecta las estructuras derivadas del </a:t>
            </a:r>
            <a:r>
              <a:rPr lang="es-ES_tradnl" sz="2400" dirty="0" err="1"/>
              <a:t>neuroectodermo</a:t>
            </a:r>
            <a:r>
              <a:rPr lang="es-ES_tradnl" sz="2400" dirty="0"/>
              <a:t> y mesodermo, las manifestaciones clínicas muestran alteraciones en piel, dientes, ojos, sistema nervioso y esqueleto. </a:t>
            </a: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48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739746" y="10308"/>
            <a:ext cx="45719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Incontinencia </a:t>
            </a:r>
            <a:r>
              <a:rPr lang="es-AR" sz="1900" b="1" dirty="0" err="1" smtClean="0"/>
              <a:t>Pigmenti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3896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/>
              <a:t>Las manifestaciones cutáneas son indicativas de la enfermedad y en general aparecen en una secuencia cronológica con una progresión en cuatro estadios.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b="1" dirty="0" smtClean="0"/>
              <a:t>Estadio </a:t>
            </a:r>
            <a:r>
              <a:rPr lang="es-ES_tradnl" sz="2400" b="1" dirty="0"/>
              <a:t>1: </a:t>
            </a:r>
            <a:r>
              <a:rPr lang="es-ES_tradnl" sz="2400" dirty="0"/>
              <a:t>inflamatorio o </a:t>
            </a:r>
            <a:r>
              <a:rPr lang="es-ES_tradnl" sz="2400" dirty="0" smtClean="0"/>
              <a:t>vesicular.</a:t>
            </a:r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	-Caracterizado </a:t>
            </a:r>
            <a:r>
              <a:rPr lang="es-ES_tradnl" sz="2400" dirty="0"/>
              <a:t>por el desarrollo de pápulas, vesículas o pústulas sobre una base </a:t>
            </a:r>
            <a:r>
              <a:rPr lang="es-ES_tradnl" sz="2400" dirty="0" smtClean="0"/>
              <a:t>			eritematosa </a:t>
            </a:r>
            <a:r>
              <a:rPr lang="es-ES_tradnl" sz="2400" dirty="0"/>
              <a:t>distribuidas en las líneas de </a:t>
            </a:r>
            <a:r>
              <a:rPr lang="es-ES_tradnl" sz="2400" dirty="0" err="1"/>
              <a:t>Blashko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algn="just"/>
            <a:r>
              <a:rPr lang="es-ES_tradnl" sz="2400" dirty="0" smtClean="0"/>
              <a:t>		-A </a:t>
            </a:r>
            <a:r>
              <a:rPr lang="es-ES_tradnl" sz="2400" dirty="0"/>
              <a:t>veces esta fase se confunde con herpes simple o impétigo. </a:t>
            </a:r>
            <a:endParaRPr lang="es-ES_tradnl" sz="2400" dirty="0" smtClean="0"/>
          </a:p>
          <a:p>
            <a:pPr algn="just"/>
            <a:r>
              <a:rPr lang="es-ES_tradnl" sz="2400" dirty="0" smtClean="0"/>
              <a:t>		-Este </a:t>
            </a:r>
            <a:r>
              <a:rPr lang="es-ES_tradnl" sz="2400" dirty="0"/>
              <a:t>estadio se presenta en casi el 90% de los pacientes y en más del 90% de </a:t>
            </a:r>
            <a:r>
              <a:rPr lang="es-ES_tradnl" sz="2400" dirty="0" smtClean="0"/>
              <a:t>			estos </a:t>
            </a:r>
            <a:r>
              <a:rPr lang="es-ES_tradnl" sz="2400" dirty="0"/>
              <a:t>están presentes al nacimiento o durante las primeras dos semanas de vida, y </a:t>
            </a:r>
            <a:r>
              <a:rPr lang="es-ES_tradnl" sz="2400" dirty="0" smtClean="0"/>
              <a:t>		desaparece</a:t>
            </a:r>
            <a:r>
              <a:rPr lang="es-ES_tradnl" sz="2400" dirty="0"/>
              <a:t>, luego de los cuatro meses de vida. </a:t>
            </a: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34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739746" y="10308"/>
            <a:ext cx="45719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Incontinencia </a:t>
            </a:r>
            <a:r>
              <a:rPr lang="es-AR" sz="1900" b="1" dirty="0" err="1" smtClean="0"/>
              <a:t>Pigmenti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611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b="1" dirty="0"/>
              <a:t>Estadio 2: </a:t>
            </a:r>
            <a:r>
              <a:rPr lang="es-ES_tradnl" sz="2400" dirty="0" smtClean="0"/>
              <a:t>verrugoso. </a:t>
            </a:r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	-Caracterizado </a:t>
            </a:r>
            <a:r>
              <a:rPr lang="es-ES_tradnl" sz="2400" dirty="0"/>
              <a:t>por placas y pápulas verrugosas lineales sobre una base </a:t>
            </a:r>
            <a:r>
              <a:rPr lang="es-ES_tradnl" sz="2400" dirty="0" smtClean="0"/>
              <a:t>				eritematosa </a:t>
            </a:r>
            <a:r>
              <a:rPr lang="es-ES_tradnl" sz="2400" dirty="0"/>
              <a:t>distribuidas sobre las líneas de </a:t>
            </a:r>
            <a:r>
              <a:rPr lang="es-ES_tradnl" sz="2400" dirty="0" err="1" smtClean="0"/>
              <a:t>Blashko</a:t>
            </a:r>
            <a:r>
              <a:rPr lang="es-ES_tradnl" sz="2400" dirty="0"/>
              <a:t>.</a:t>
            </a:r>
            <a:r>
              <a:rPr lang="es-ES_tradnl" sz="2400" dirty="0" smtClean="0"/>
              <a:t> </a:t>
            </a:r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	-Estas </a:t>
            </a:r>
            <a:r>
              <a:rPr lang="es-ES_tradnl" sz="2400" dirty="0"/>
              <a:t>lesiones en general afectan extremidades y tronco. </a:t>
            </a:r>
            <a:endParaRPr lang="es-ES_tradnl" sz="2400" dirty="0" smtClean="0"/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	-Este </a:t>
            </a:r>
            <a:r>
              <a:rPr lang="es-ES_tradnl" sz="2400" dirty="0"/>
              <a:t>estadio se presenta en el 70% de los pacientes, a los dos o seis semanas de </a:t>
            </a:r>
            <a:r>
              <a:rPr lang="es-ES_tradnl" sz="2400" dirty="0" smtClean="0"/>
              <a:t>			vida </a:t>
            </a:r>
            <a:r>
              <a:rPr lang="es-ES_tradnl" sz="2400" dirty="0"/>
              <a:t>y habitualmente desaparecen a los seis meses de vida, ocasionalmente </a:t>
            </a:r>
            <a:r>
              <a:rPr lang="es-ES_tradnl" sz="2400" dirty="0" smtClean="0"/>
              <a:t>			persisten </a:t>
            </a:r>
            <a:r>
              <a:rPr lang="es-ES_tradnl" sz="2400" dirty="0"/>
              <a:t>en la edad adulta</a:t>
            </a:r>
            <a:r>
              <a:rPr lang="es-ES_tradnl" sz="2400" dirty="0" smtClean="0"/>
              <a:t>.</a:t>
            </a:r>
          </a:p>
          <a:p>
            <a:pPr algn="just"/>
            <a:endParaRPr lang="es-ES_tradnl" sz="24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b="1" dirty="0"/>
              <a:t>Estadio 3: </a:t>
            </a:r>
            <a:r>
              <a:rPr lang="es-ES_tradnl" sz="2400" dirty="0" err="1" smtClean="0"/>
              <a:t>hiperpigmentación</a:t>
            </a:r>
            <a:r>
              <a:rPr lang="es-ES_tradnl" sz="2400" dirty="0"/>
              <a:t>.</a:t>
            </a:r>
            <a:r>
              <a:rPr lang="es-ES_tradnl" sz="2400" dirty="0" smtClean="0"/>
              <a:t> </a:t>
            </a:r>
            <a:endParaRPr lang="es-ES_tradnl" sz="2400" dirty="0"/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	-Son </a:t>
            </a:r>
            <a:r>
              <a:rPr lang="es-ES_tradnl" sz="2400" dirty="0"/>
              <a:t>lesiones lineales o circulares con pigmentación café, </a:t>
            </a:r>
            <a:r>
              <a:rPr lang="es-ES_tradnl" sz="2400" dirty="0" smtClean="0"/>
              <a:t>pueden </a:t>
            </a:r>
            <a:r>
              <a:rPr lang="es-ES_tradnl" sz="2400" dirty="0"/>
              <a:t>estar </a:t>
            </a:r>
            <a:r>
              <a:rPr lang="es-ES_tradnl" sz="2400" dirty="0" smtClean="0"/>
              <a:t>asociadas 			con </a:t>
            </a:r>
            <a:r>
              <a:rPr lang="es-ES_tradnl" sz="2400" dirty="0"/>
              <a:t>atrofia. </a:t>
            </a:r>
            <a:endParaRPr lang="es-ES_tradnl" sz="2400" dirty="0" smtClean="0"/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	-Este </a:t>
            </a:r>
            <a:r>
              <a:rPr lang="es-ES_tradnl" sz="2400" dirty="0"/>
              <a:t>estadio se presenta en el 90-98% de los pacientes. Afecta </a:t>
            </a:r>
            <a:r>
              <a:rPr lang="es-ES_tradnl" sz="2400" dirty="0" smtClean="0"/>
              <a:t>					fundamentalmente </a:t>
            </a:r>
            <a:r>
              <a:rPr lang="es-ES_tradnl" sz="2400" dirty="0"/>
              <a:t>el tronco, extremidades y pliegues. </a:t>
            </a:r>
            <a:endParaRPr lang="es-ES_tradnl" sz="2400" dirty="0" smtClean="0"/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	-Las </a:t>
            </a:r>
            <a:r>
              <a:rPr lang="es-ES_tradnl" sz="2400" dirty="0"/>
              <a:t>lesiones aparecen durante el primer mes de vida y desaparecen lentamente </a:t>
            </a:r>
            <a:r>
              <a:rPr lang="es-ES_tradnl" sz="2400" dirty="0" smtClean="0"/>
              <a:t>			durante </a:t>
            </a:r>
            <a:r>
              <a:rPr lang="es-ES_tradnl" sz="2400" dirty="0"/>
              <a:t>la adolescencia, pero las zonas de </a:t>
            </a:r>
            <a:r>
              <a:rPr lang="es-ES_tradnl" sz="2400" dirty="0" err="1" smtClean="0"/>
              <a:t>hiperpigmentación</a:t>
            </a:r>
            <a:r>
              <a:rPr lang="es-ES_tradnl" sz="2400" dirty="0" smtClean="0"/>
              <a:t> </a:t>
            </a:r>
            <a:r>
              <a:rPr lang="es-ES_tradnl" sz="2400" dirty="0"/>
              <a:t>persisten en </a:t>
            </a:r>
            <a:r>
              <a:rPr lang="es-ES_tradnl" sz="2400" dirty="0" smtClean="0"/>
              <a:t>			algunos </a:t>
            </a:r>
            <a:r>
              <a:rPr lang="es-ES_tradnl" sz="2400" dirty="0"/>
              <a:t>pacientes hasta los 40 años.</a:t>
            </a: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42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739746" y="10308"/>
            <a:ext cx="45719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Incontinencia </a:t>
            </a:r>
            <a:r>
              <a:rPr lang="es-AR" sz="1900" b="1" dirty="0" err="1" smtClean="0"/>
              <a:t>Pigmenti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16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500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b="1" dirty="0"/>
              <a:t>Estadio 4: </a:t>
            </a:r>
            <a:r>
              <a:rPr lang="es-ES_tradnl" sz="2400" dirty="0"/>
              <a:t>atrofia o </a:t>
            </a:r>
            <a:r>
              <a:rPr lang="es-ES_tradnl" sz="2400" dirty="0" err="1" smtClean="0"/>
              <a:t>hipopigmentación</a:t>
            </a:r>
            <a:r>
              <a:rPr lang="es-ES_tradnl" sz="2400" dirty="0"/>
              <a:t>.</a:t>
            </a:r>
            <a:r>
              <a:rPr lang="es-ES_tradnl" sz="2400" dirty="0" smtClean="0"/>
              <a:t> </a:t>
            </a:r>
            <a:endParaRPr lang="es-ES_tradnl" sz="2400" dirty="0"/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	-Son </a:t>
            </a:r>
            <a:r>
              <a:rPr lang="es-ES_tradnl" sz="2400" dirty="0"/>
              <a:t>lesiones atróficas </a:t>
            </a:r>
            <a:r>
              <a:rPr lang="es-ES_tradnl" sz="2400" dirty="0" err="1"/>
              <a:t>hipopigmentadas</a:t>
            </a:r>
            <a:r>
              <a:rPr lang="es-ES_tradnl" sz="2400" dirty="0"/>
              <a:t> con ausencia de folículos ubicadas en </a:t>
            </a:r>
            <a:r>
              <a:rPr lang="es-ES_tradnl" sz="2400" dirty="0" smtClean="0"/>
              <a:t>			general </a:t>
            </a:r>
            <a:r>
              <a:rPr lang="es-ES_tradnl" sz="2400" dirty="0"/>
              <a:t>en los miembros inferiores. </a:t>
            </a:r>
            <a:endParaRPr lang="es-ES_tradnl" sz="2400" dirty="0" smtClean="0"/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	-Usualmente </a:t>
            </a:r>
            <a:r>
              <a:rPr lang="es-ES_tradnl" sz="2400" dirty="0"/>
              <a:t>se desarrollan durante la adolescencia, persisten en la edad adulta y </a:t>
            </a:r>
            <a:r>
              <a:rPr lang="es-ES_tradnl" sz="2400" dirty="0" smtClean="0"/>
              <a:t>		llegan </a:t>
            </a:r>
            <a:r>
              <a:rPr lang="es-ES_tradnl" sz="2400" dirty="0"/>
              <a:t>a ser permanentes. </a:t>
            </a:r>
            <a:endParaRPr lang="es-ES_tradnl" sz="2400" dirty="0" smtClean="0"/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	-Se </a:t>
            </a:r>
            <a:r>
              <a:rPr lang="es-ES_tradnl" sz="2400" dirty="0"/>
              <a:t>presentan en el 30-75% de los pacientes. </a:t>
            </a:r>
            <a:endParaRPr lang="es-ES_tradnl" sz="2400" dirty="0" smtClean="0"/>
          </a:p>
          <a:p>
            <a:pPr algn="just"/>
            <a:endParaRPr lang="es-ES_tradnl" sz="2400" dirty="0" smtClean="0"/>
          </a:p>
          <a:p>
            <a:pPr algn="just"/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El </a:t>
            </a:r>
            <a:r>
              <a:rPr lang="es-ES_tradnl" sz="2400" dirty="0"/>
              <a:t>cuero cabelludo se afecta en el 8-38% de los pacientes, se caracteriza por alopecia cicatricial en general en </a:t>
            </a:r>
            <a:r>
              <a:rPr lang="es-ES_tradnl" sz="2400" dirty="0" err="1" smtClean="0"/>
              <a:t>vértex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Las </a:t>
            </a:r>
            <a:r>
              <a:rPr lang="es-ES_tradnl" sz="2400" dirty="0"/>
              <a:t>manifestaciones extra cutáneas se presentan en el 80% de los pacientes, el compromiso ocular y oftalmológico marcan el pronóstico de la enfermedad. </a:t>
            </a: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32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739746" y="10308"/>
            <a:ext cx="45719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Incontinencia </a:t>
            </a:r>
            <a:r>
              <a:rPr lang="es-AR" sz="1900" b="1" dirty="0" err="1" smtClean="0"/>
              <a:t>Pigmenti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492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/>
              <a:t>El compromiso oftalmológico se presenta  en el 35-75% de los pacientes y se asocia con afectación neurológica.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La </a:t>
            </a:r>
            <a:r>
              <a:rPr lang="es-ES_tradnl" sz="2400" dirty="0"/>
              <a:t>ceguera unilateral o bilateral se presenta en el 7-23% de los pacientes, pueden también presentar cataratas y estrabismo.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La </a:t>
            </a:r>
            <a:r>
              <a:rPr lang="es-ES_tradnl" sz="2400" dirty="0"/>
              <a:t>prevalencia de las manifestaciones neurológicas es del 30%.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Los </a:t>
            </a:r>
            <a:r>
              <a:rPr lang="es-ES_tradnl" sz="2400" dirty="0"/>
              <a:t>síntomas son variados como convulsiones, retardo psicomotor, déficit cognitivo, hemiplejía, epilepsia, encefalopatía neonatal, encefalitis, accidente cerebrovascular neonatal e infantil entre otros.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Los </a:t>
            </a:r>
            <a:r>
              <a:rPr lang="es-ES_tradnl" sz="2400" dirty="0"/>
              <a:t>accidentes cerebro vasculares son la base de las manifestaciones neurológicas en el periodo neonatal y se presentan fundamentalmente en la primera semana de vida. </a:t>
            </a:r>
            <a:endParaRPr lang="es-AR" sz="29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24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739746" y="10308"/>
            <a:ext cx="45719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Incontinencia </a:t>
            </a:r>
            <a:r>
              <a:rPr lang="es-AR" sz="1900" b="1" dirty="0" err="1" smtClean="0"/>
              <a:t>Pigmenti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18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3973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/>
              <a:t>Los signos radiológicos </a:t>
            </a:r>
            <a:r>
              <a:rPr lang="es-ES_tradnl" sz="2400" dirty="0" smtClean="0"/>
              <a:t>compatibles </a:t>
            </a:r>
            <a:r>
              <a:rPr lang="es-ES_tradnl" sz="2400" dirty="0"/>
              <a:t>con insuficiencia vascular incluyen </a:t>
            </a:r>
            <a:r>
              <a:rPr lang="es-ES_tradnl" sz="2400" dirty="0" err="1"/>
              <a:t>leucomalacia</a:t>
            </a:r>
            <a:r>
              <a:rPr lang="es-ES_tradnl" sz="2400" dirty="0"/>
              <a:t> </a:t>
            </a:r>
            <a:r>
              <a:rPr lang="es-ES_tradnl" sz="2400" dirty="0" err="1"/>
              <a:t>periventricular</a:t>
            </a:r>
            <a:r>
              <a:rPr lang="es-ES_tradnl" sz="2400" dirty="0"/>
              <a:t>, cambios </a:t>
            </a:r>
            <a:r>
              <a:rPr lang="es-ES_tradnl" sz="2400" dirty="0" err="1"/>
              <a:t>glióticos</a:t>
            </a:r>
            <a:r>
              <a:rPr lang="es-ES_tradnl" sz="2400" dirty="0"/>
              <a:t>, </a:t>
            </a:r>
            <a:r>
              <a:rPr lang="es-ES_tradnl" sz="2400" dirty="0" smtClean="0"/>
              <a:t>daño en </a:t>
            </a:r>
            <a:r>
              <a:rPr lang="es-ES_tradnl" sz="2400" dirty="0"/>
              <a:t>los ganglios basales y necrosis hemorrágica difusa</a:t>
            </a:r>
            <a:r>
              <a:rPr lang="es-ES_tradnl" sz="2400" dirty="0" smtClean="0"/>
              <a:t>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/>
              <a:t>Las deformidades </a:t>
            </a:r>
            <a:r>
              <a:rPr lang="es-ES_tradnl" sz="2400" dirty="0" err="1"/>
              <a:t>dentofaciales</a:t>
            </a:r>
            <a:r>
              <a:rPr lang="es-ES_tradnl" sz="2400" dirty="0"/>
              <a:t> ocurren en el 60-80% de los pacientes, es la principal manifestación extra cutánea, otras como alteraciones esqueléticas y el compromiso cardiaco caracterizado por insuficiencia </a:t>
            </a:r>
            <a:r>
              <a:rPr lang="es-ES_tradnl" sz="2400" dirty="0" err="1" smtClean="0"/>
              <a:t>tricuspídea</a:t>
            </a:r>
            <a:r>
              <a:rPr lang="es-ES_tradnl" sz="2400" dirty="0" smtClean="0"/>
              <a:t> </a:t>
            </a:r>
            <a:r>
              <a:rPr lang="es-ES_tradnl" sz="2400" dirty="0"/>
              <a:t>e hipertensión pulmonar.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Para </a:t>
            </a:r>
            <a:r>
              <a:rPr lang="es-ES_tradnl" sz="2400" dirty="0"/>
              <a:t>el diagnóstico de </a:t>
            </a:r>
            <a:r>
              <a:rPr lang="es-ES_tradnl" sz="2400" dirty="0" smtClean="0"/>
              <a:t>incontinencia </a:t>
            </a:r>
            <a:r>
              <a:rPr lang="es-ES_tradnl" sz="2400" dirty="0" err="1"/>
              <a:t>pigmenti</a:t>
            </a:r>
            <a:r>
              <a:rPr lang="es-ES_tradnl" sz="2400" dirty="0"/>
              <a:t> es importante el reconocimiento de las lesiones cutáneas y el antecedente de la enfermedad en familiar de primer grado. </a:t>
            </a:r>
            <a:endParaRPr lang="es-AR" sz="24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25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739746" y="10308"/>
            <a:ext cx="45719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Incontinencia </a:t>
            </a:r>
            <a:r>
              <a:rPr lang="es-AR" sz="1900" b="1" dirty="0" err="1" smtClean="0"/>
              <a:t>Pigmenti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19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545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/>
              <a:t>Con el estudio histopatológico se confirma el diagnóstico, los hallazgos son diferentes según cada estadio.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En </a:t>
            </a:r>
            <a:r>
              <a:rPr lang="es-ES_tradnl" sz="2400" dirty="0"/>
              <a:t>el </a:t>
            </a:r>
            <a:r>
              <a:rPr lang="es-ES_tradnl" sz="2400" b="1" dirty="0"/>
              <a:t>estadio 1: </a:t>
            </a:r>
            <a:r>
              <a:rPr lang="es-ES_tradnl" sz="2400" dirty="0"/>
              <a:t>presenta </a:t>
            </a:r>
            <a:r>
              <a:rPr lang="es-ES_tradnl" sz="2400" dirty="0" err="1"/>
              <a:t>espongiosis</a:t>
            </a:r>
            <a:r>
              <a:rPr lang="es-ES_tradnl" sz="2400" dirty="0"/>
              <a:t> con </a:t>
            </a:r>
            <a:r>
              <a:rPr lang="es-ES_tradnl" sz="2400" dirty="0" err="1" smtClean="0"/>
              <a:t>eosinófilos</a:t>
            </a:r>
            <a:r>
              <a:rPr lang="es-ES_tradnl" sz="2400" dirty="0" smtClean="0"/>
              <a:t> </a:t>
            </a:r>
            <a:r>
              <a:rPr lang="es-ES_tradnl" sz="2400" dirty="0"/>
              <a:t>y formación de vesículas </a:t>
            </a:r>
            <a:r>
              <a:rPr lang="es-ES_tradnl" sz="2400" dirty="0" smtClean="0"/>
              <a:t>epidérmicas.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En </a:t>
            </a:r>
            <a:r>
              <a:rPr lang="es-ES_tradnl" sz="2400" dirty="0"/>
              <a:t>el </a:t>
            </a:r>
            <a:r>
              <a:rPr lang="es-ES_tradnl" sz="2400" b="1" dirty="0"/>
              <a:t>estadio 2: </a:t>
            </a:r>
            <a:r>
              <a:rPr lang="es-ES_tradnl" sz="2400" dirty="0"/>
              <a:t>se observa acantosis, </a:t>
            </a:r>
            <a:r>
              <a:rPr lang="es-ES_tradnl" sz="2400" dirty="0" err="1" smtClean="0"/>
              <a:t>papilomatosis</a:t>
            </a:r>
            <a:r>
              <a:rPr lang="es-ES_tradnl" sz="2400" dirty="0" smtClean="0"/>
              <a:t> </a:t>
            </a:r>
            <a:r>
              <a:rPr lang="es-ES_tradnl" sz="2400" dirty="0"/>
              <a:t>irregular e hiperqueratosis, con células </a:t>
            </a:r>
            <a:r>
              <a:rPr lang="es-ES_tradnl" sz="2400" dirty="0" err="1"/>
              <a:t>disqueratósicas</a:t>
            </a:r>
            <a:r>
              <a:rPr lang="es-ES_tradnl" sz="2400" dirty="0"/>
              <a:t> dispersas y degeneración con </a:t>
            </a:r>
            <a:r>
              <a:rPr lang="es-ES_tradnl" sz="2400" dirty="0" err="1" smtClean="0"/>
              <a:t>vacuolización</a:t>
            </a:r>
            <a:r>
              <a:rPr lang="es-ES_tradnl" sz="2400" dirty="0" smtClean="0"/>
              <a:t> </a:t>
            </a:r>
            <a:r>
              <a:rPr lang="es-ES_tradnl" sz="2400" dirty="0"/>
              <a:t>de la capa basal.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En </a:t>
            </a:r>
            <a:r>
              <a:rPr lang="es-ES_tradnl" sz="2400" dirty="0"/>
              <a:t>el </a:t>
            </a:r>
            <a:r>
              <a:rPr lang="es-ES_tradnl" sz="2400" b="1" dirty="0"/>
              <a:t>estadio 3: </a:t>
            </a:r>
            <a:r>
              <a:rPr lang="es-ES_tradnl" sz="2400" dirty="0"/>
              <a:t>se observan </a:t>
            </a:r>
            <a:r>
              <a:rPr lang="es-ES_tradnl" sz="2400" dirty="0" err="1"/>
              <a:t>melanófagos</a:t>
            </a:r>
            <a:r>
              <a:rPr lang="es-ES_tradnl" sz="2400" dirty="0"/>
              <a:t> en el infiltrado inflamatorio y melanina libre en la dermis,  con ausencia o disminución de la melanina en la capa basal de la epidermis.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En </a:t>
            </a:r>
            <a:r>
              <a:rPr lang="es-ES_tradnl" sz="2400" dirty="0"/>
              <a:t>el </a:t>
            </a:r>
            <a:r>
              <a:rPr lang="es-ES_tradnl" sz="2400" b="1" dirty="0"/>
              <a:t>estadio 4: </a:t>
            </a:r>
            <a:r>
              <a:rPr lang="es-ES_tradnl" sz="2400" dirty="0"/>
              <a:t>es frecuente observar queratinocitos </a:t>
            </a:r>
            <a:r>
              <a:rPr lang="es-ES_tradnl" sz="2400" dirty="0" err="1"/>
              <a:t>apoptóticos</a:t>
            </a:r>
            <a:r>
              <a:rPr lang="es-ES_tradnl" sz="2400" dirty="0"/>
              <a:t> y atrofia de los folículos pilosos, con ausencia del </a:t>
            </a:r>
            <a:r>
              <a:rPr lang="es-ES_tradnl" sz="2400" dirty="0" smtClean="0"/>
              <a:t>músculo </a:t>
            </a:r>
            <a:r>
              <a:rPr lang="es-ES_tradnl" sz="2400" dirty="0"/>
              <a:t>erector del pelo.</a:t>
            </a:r>
            <a:endParaRPr lang="en-US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57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739746" y="10308"/>
            <a:ext cx="45719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Incontinencia </a:t>
            </a:r>
            <a:r>
              <a:rPr lang="es-AR" sz="1900" b="1" dirty="0" err="1" smtClean="0"/>
              <a:t>Pigmenti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20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560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cs typeface="Times New Roman" panose="02020603050405020304" pitchFamily="18" charset="0"/>
              </a:rPr>
              <a:t>CONCLUSIÓN</a:t>
            </a: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/>
              <a:t>Para el manejo de estos pacientes es importante que sean evaluados por genética, control estricto por dermatología, oftalmología, pediatría y neurología.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Este </a:t>
            </a:r>
            <a:r>
              <a:rPr lang="es-ES_tradnl" sz="2400" dirty="0"/>
              <a:t>enfoque multidisciplinario permitirá una mejor calidad de vida.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_tradnl" sz="2400" dirty="0" smtClean="0"/>
              <a:t>Se </a:t>
            </a:r>
            <a:r>
              <a:rPr lang="es-ES_tradnl" sz="2400" dirty="0"/>
              <a:t>destaca en el caso, el antecedente familiar, la evolución de las lesiones cutáneas similar a lo reportado en la literatura y el compromiso neurológico </a:t>
            </a:r>
            <a:r>
              <a:rPr lang="es-ES_tradnl" sz="2400" dirty="0" smtClean="0"/>
              <a:t>encontrado</a:t>
            </a:r>
            <a:r>
              <a:rPr lang="es-ES_tradnl" sz="2400" dirty="0"/>
              <a:t>.</a:t>
            </a:r>
            <a:endParaRPr lang="en-US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42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21</a:t>
            </a:fld>
            <a:endParaRPr lang="en-US"/>
          </a:p>
        </p:txBody>
      </p:sp>
      <p:sp>
        <p:nvSpPr>
          <p:cNvPr id="5" name="Rectángulo 4"/>
          <p:cNvSpPr/>
          <p:nvPr/>
        </p:nvSpPr>
        <p:spPr>
          <a:xfrm>
            <a:off x="2510138" y="4505484"/>
            <a:ext cx="6636328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MUCHAS GRACIAS</a:t>
            </a:r>
            <a:endParaRPr lang="es-ES" sz="6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lvl="0" algn="ctr"/>
            <a:r>
              <a:rPr lang="es-AR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Dra. Miriam Góngora </a:t>
            </a:r>
            <a:r>
              <a:rPr lang="es-AR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Descarpontriez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6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535396" y="171154"/>
            <a:ext cx="1165660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Ríos Barco LF, Vásquez Echeverri E, Mejía Arango MA y col. Incontinencia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Pigmenti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rara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genodermatosis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ligada con el cromosoma X. Reporte de un caso clínico.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Med</a:t>
            </a:r>
            <a:r>
              <a:rPr lang="es-AR" sz="2600" b="1" smtClean="0">
                <a:latin typeface="Arial" panose="020B0604020202020204" pitchFamily="34" charset="0"/>
                <a:cs typeface="Arial" panose="020B0604020202020204" pitchFamily="34" charset="0"/>
              </a:rPr>
              <a:t> UPB 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2016; 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(35): 52-56</a:t>
            </a:r>
          </a:p>
          <a:p>
            <a:r>
              <a:rPr lang="es-AR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</a:t>
            </a:r>
            <a:r>
              <a:rPr lang="es-AR" sz="2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www.redalyc.org/pdf/1590/159047933008.pdf</a:t>
            </a:r>
            <a:endParaRPr lang="es-AR" sz="26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Consulta: 15/09/2021</a:t>
            </a:r>
          </a:p>
          <a:p>
            <a:endParaRPr lang="es-AR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Presenta: Dra. Miriam Góngora </a:t>
            </a:r>
            <a:r>
              <a:rPr lang="es-A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Descarpontriez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34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1887</TotalTime>
  <Words>1545</Words>
  <Application>Microsoft Office PowerPoint</Application>
  <PresentationFormat>Personalizado</PresentationFormat>
  <Paragraphs>590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Windows</dc:creator>
  <cp:lastModifiedBy>Lidia</cp:lastModifiedBy>
  <cp:revision>414</cp:revision>
  <cp:lastPrinted>2021-05-25T17:09:16Z</cp:lastPrinted>
  <dcterms:created xsi:type="dcterms:W3CDTF">2020-05-07T22:50:37Z</dcterms:created>
  <dcterms:modified xsi:type="dcterms:W3CDTF">2021-09-28T19:38:17Z</dcterms:modified>
</cp:coreProperties>
</file>